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 showGuides="1">
      <p:cViewPr>
        <p:scale>
          <a:sx n="120" d="100"/>
          <a:sy n="120" d="100"/>
        </p:scale>
        <p:origin x="-370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6:13:42.411" idx="1">
    <p:pos x="2140" y="1388"/>
    <p:text>пункция - прокол (ткани, полости, сосуда) с лечебными или диагностическими целями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7:05:38.909" idx="2">
    <p:pos x="1808" y="1196"/>
    <p:text>кого их?</p:text>
  </p:cm>
  <p:cm authorId="0" dt="2025-09-25T17:18:31.245" idx="3">
    <p:pos x="5008" y="1452"/>
    <p:text>почему не экологической паразитологии?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8:15:17.302" idx="10">
    <p:pos x="1728" y="1752"/>
    <p:text>не стоит ли добавить одного возраста?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7:23:34.876" idx="4">
    <p:pos x="3752" y="2596"/>
    <p:text>единообразные карты д.б.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7:27:33.882" idx="6">
    <p:pos x="1876" y="2768"/>
    <p:text>Где заболеваемость отдельными линиями, которые ты сравниваешт? 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7:32:43.947" idx="7">
    <p:pos x="2036" y="784"/>
    <p:text>как он понимает это слово? "заболеваемость повышена"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25T17:58:33.128" idx="9">
    <p:pos x="2896" y="236"/>
    <p:text>Two lineages of blue mussel transmissible cancer have different ecologies? так говорят?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t/>
            </a:r>
            <a:br/>
            <a:r>
              <a:t/>
            </a:r>
            <a:br/>
            <a:r>
              <a:t>В.М.Хайтов, Ю.Т.Маченко, И.В.Кожин, М.А.Майорова, С.С.Малавенда, П.П.Стрелков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/>
              <a:t>Mytilus trossulus</a:t>
            </a:r>
            <a:r>
              <a:t> в окрестностях Магадана</a:t>
            </a:r>
          </a:p>
        </p:txBody>
      </p:sp>
      <p:pic>
        <p:nvPicPr>
          <p:cNvPr id="3" name="Picture 1" descr="figure/Mussel_bed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err="1"/>
              <a:t>Внешний</a:t>
            </a:r>
            <a:r>
              <a:rPr dirty="0"/>
              <a:t> </a:t>
            </a:r>
            <a:r>
              <a:rPr dirty="0" err="1"/>
              <a:t>вид</a:t>
            </a:r>
            <a:r>
              <a:rPr dirty="0"/>
              <a:t> </a:t>
            </a:r>
            <a:r>
              <a:rPr dirty="0" err="1"/>
              <a:t>литоральных</a:t>
            </a:r>
            <a:r>
              <a:rPr dirty="0"/>
              <a:t> </a:t>
            </a:r>
            <a:r>
              <a:rPr lang="ru-RU" dirty="0" smtClean="0">
                <a:solidFill>
                  <a:srgbClr val="FF0000"/>
                </a:solidFill>
              </a:rPr>
              <a:t>популяций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dirty="0" err="1"/>
              <a:t>Обследовано</a:t>
            </a:r>
            <a:r>
              <a:rPr dirty="0"/>
              <a:t> 11 </a:t>
            </a:r>
            <a:r>
              <a:rPr dirty="0" err="1"/>
              <a:t>точек</a:t>
            </a:r>
            <a:r>
              <a:rPr dirty="0"/>
              <a:t> в 2021 г. и 15 в 2023 г (</a:t>
            </a:r>
            <a:r>
              <a:rPr dirty="0" err="1"/>
              <a:t>всего</a:t>
            </a:r>
            <a:r>
              <a:rPr dirty="0"/>
              <a:t> 20 </a:t>
            </a:r>
            <a:r>
              <a:rPr dirty="0" err="1"/>
              <a:t>локаций</a:t>
            </a:r>
            <a:r>
              <a:rPr dirty="0"/>
              <a:t>).</a:t>
            </a:r>
          </a:p>
          <a:p>
            <a:pPr lvl="0"/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каждой</a:t>
            </a:r>
            <a:r>
              <a:rPr dirty="0"/>
              <a:t> </a:t>
            </a:r>
            <a:r>
              <a:rPr dirty="0" err="1"/>
              <a:t>точке</a:t>
            </a:r>
            <a:r>
              <a:rPr dirty="0"/>
              <a:t> </a:t>
            </a:r>
            <a:r>
              <a:rPr dirty="0" err="1"/>
              <a:t>собирали</a:t>
            </a:r>
            <a:r>
              <a:rPr dirty="0"/>
              <a:t> </a:t>
            </a:r>
            <a:r>
              <a:rPr dirty="0" err="1"/>
              <a:t>крупных</a:t>
            </a:r>
            <a:r>
              <a:rPr dirty="0"/>
              <a:t> </a:t>
            </a:r>
            <a:r>
              <a:rPr dirty="0" err="1"/>
              <a:t>мидий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отбора</a:t>
            </a:r>
            <a:r>
              <a:rPr dirty="0"/>
              <a:t> </a:t>
            </a:r>
            <a:r>
              <a:rPr dirty="0" err="1"/>
              <a:t>проб</a:t>
            </a:r>
            <a:r>
              <a:rPr dirty="0"/>
              <a:t> </a:t>
            </a:r>
            <a:r>
              <a:rPr dirty="0" err="1"/>
              <a:t>гемолимфы</a:t>
            </a:r>
            <a:r>
              <a:rPr dirty="0"/>
              <a:t> и </a:t>
            </a:r>
            <a:r>
              <a:rPr dirty="0" err="1"/>
              <a:t>оценки</a:t>
            </a:r>
            <a:r>
              <a:rPr dirty="0"/>
              <a:t> </a:t>
            </a:r>
            <a:r>
              <a:rPr dirty="0" err="1"/>
              <a:t>ростовых</a:t>
            </a:r>
            <a:r>
              <a:rPr dirty="0"/>
              <a:t> </a:t>
            </a:r>
            <a:r>
              <a:rPr dirty="0" err="1"/>
              <a:t>процессов</a:t>
            </a:r>
            <a:r>
              <a:rPr dirty="0"/>
              <a:t> и </a:t>
            </a:r>
            <a:r>
              <a:rPr dirty="0" err="1"/>
              <a:t>репродуктивного</a:t>
            </a:r>
            <a:r>
              <a:rPr dirty="0"/>
              <a:t> </a:t>
            </a:r>
            <a:r>
              <a:rPr dirty="0" err="1"/>
              <a:t>статуса</a:t>
            </a:r>
            <a:r>
              <a:rPr dirty="0"/>
              <a:t> (</a:t>
            </a:r>
            <a:r>
              <a:rPr dirty="0" err="1"/>
              <a:t>обработано</a:t>
            </a:r>
            <a:r>
              <a:rPr dirty="0"/>
              <a:t> 3000 </a:t>
            </a:r>
            <a:r>
              <a:rPr dirty="0" err="1"/>
              <a:t>моллюсков</a:t>
            </a:r>
            <a:r>
              <a:rPr dirty="0"/>
              <a:t>)</a:t>
            </a:r>
          </a:p>
          <a:p>
            <a:pPr lvl="0"/>
            <a:r>
              <a:rPr dirty="0" err="1"/>
              <a:t>Брали</a:t>
            </a:r>
            <a:r>
              <a:rPr dirty="0"/>
              <a:t> </a:t>
            </a:r>
            <a:r>
              <a:rPr dirty="0" err="1"/>
              <a:t>выборки</a:t>
            </a:r>
            <a:r>
              <a:rPr dirty="0"/>
              <a:t> </a:t>
            </a:r>
            <a:r>
              <a:rPr dirty="0" err="1"/>
              <a:t>для</a:t>
            </a:r>
            <a:r>
              <a:rPr dirty="0"/>
              <a:t> </a:t>
            </a:r>
            <a:r>
              <a:rPr dirty="0" err="1"/>
              <a:t>описания</a:t>
            </a:r>
            <a:r>
              <a:rPr dirty="0"/>
              <a:t> </a:t>
            </a:r>
            <a:r>
              <a:rPr dirty="0" err="1"/>
              <a:t>размерной</a:t>
            </a:r>
            <a:r>
              <a:rPr dirty="0"/>
              <a:t> </a:t>
            </a:r>
            <a:r>
              <a:rPr dirty="0" err="1"/>
              <a:t>структуры</a:t>
            </a:r>
            <a:r>
              <a:rPr dirty="0"/>
              <a:t> и </a:t>
            </a:r>
            <a:r>
              <a:rPr dirty="0" err="1"/>
              <a:t>плотности</a:t>
            </a:r>
            <a:r>
              <a:rPr dirty="0"/>
              <a:t> </a:t>
            </a:r>
            <a:r>
              <a:rPr dirty="0" err="1"/>
              <a:t>поселения</a:t>
            </a:r>
            <a:r>
              <a:rPr dirty="0"/>
              <a:t> </a:t>
            </a:r>
            <a:r>
              <a:rPr dirty="0" err="1"/>
              <a:t>мидий</a:t>
            </a:r>
            <a:endParaRPr dirty="0"/>
          </a:p>
        </p:txBody>
      </p:sp>
      <p:pic>
        <p:nvPicPr>
          <p:cNvPr id="4" name="Picture 1" descr="KISS_2025_PPTX_presentation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err="1"/>
              <a:t>Точки</a:t>
            </a:r>
            <a:r>
              <a:rPr dirty="0"/>
              <a:t> </a:t>
            </a:r>
            <a:r>
              <a:rPr dirty="0" err="1"/>
              <a:t>сбора</a:t>
            </a:r>
            <a:r>
              <a:rPr dirty="0"/>
              <a:t> </a:t>
            </a:r>
            <a:r>
              <a:rPr dirty="0" err="1"/>
              <a:t>материала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Частота BTN в окрестностях Магадана</a:t>
            </a:r>
          </a:p>
        </p:txBody>
      </p:sp>
      <p:pic>
        <p:nvPicPr>
          <p:cNvPr id="3" name="Picture 1" descr="KISS_2025_PPTX_presentation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solidFill>
            <a:srgbClr val="FFFF00"/>
          </a:solidFill>
        </p:spPr>
        <p:txBody>
          <a:bodyPr/>
          <a:lstStyle/>
          <a:p>
            <a:pPr marL="0" lvl="0" indent="0" algn="ctr">
              <a:buNone/>
            </a:pPr>
            <a:r>
              <a:rPr dirty="0" err="1"/>
              <a:t>Распределение</a:t>
            </a:r>
            <a:r>
              <a:rPr dirty="0"/>
              <a:t> </a:t>
            </a:r>
            <a:r>
              <a:rPr dirty="0" err="1"/>
              <a:t>инвазии</a:t>
            </a:r>
            <a:r>
              <a:rPr dirty="0"/>
              <a:t>: </a:t>
            </a:r>
            <a:r>
              <a:rPr dirty="0" err="1"/>
              <a:t>частота</a:t>
            </a:r>
            <a:r>
              <a:rPr dirty="0"/>
              <a:t> </a:t>
            </a:r>
            <a:r>
              <a:rPr dirty="0" err="1" smtClean="0"/>
              <a:t>невелика</a:t>
            </a:r>
            <a:r>
              <a:rPr lang="ru-RU" dirty="0" smtClean="0"/>
              <a:t> </a:t>
            </a:r>
            <a:r>
              <a:rPr lang="ru-RU" dirty="0">
                <a:solidFill>
                  <a:srgbClr val="FF0000"/>
                </a:solidFill>
              </a:rPr>
              <a:t>– раздельно для </a:t>
            </a:r>
            <a:r>
              <a:rPr lang="en-US" dirty="0">
                <a:solidFill>
                  <a:srgbClr val="FF0000"/>
                </a:solidFill>
              </a:rPr>
              <a:t>BTN1 </a:t>
            </a:r>
            <a:r>
              <a:rPr lang="ru-RU" dirty="0">
                <a:solidFill>
                  <a:srgbClr val="FF0000"/>
                </a:solidFill>
              </a:rPr>
              <a:t>и </a:t>
            </a:r>
            <a:r>
              <a:rPr lang="en-US" dirty="0">
                <a:solidFill>
                  <a:srgbClr val="FF0000"/>
                </a:solidFill>
              </a:rPr>
              <a:t>BTN2</a:t>
            </a:r>
            <a:r>
              <a:rPr lang="ru-RU" dirty="0">
                <a:solidFill>
                  <a:srgbClr val="FF0000"/>
                </a:solidFill>
              </a:rPr>
              <a:t>!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1" descr="KISS_2025_PPTX_presentation_files/figure-pptx/unnamed-chunk-1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625600"/>
            <a:ext cx="4038600" cy="2019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 варьирует вдоль побережья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Связь частоты BTN1 и BTN2 с факторами среды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3" name="Picture 1" descr="KISS_2025_PPTX_presentation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Соленость варьирует в очень узких пределах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3" name="Picture 1" descr="figure/Distance%20to%20por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68500" y="1193800"/>
            <a:ext cx="51943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err="1"/>
              <a:t>Расстояние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морского</a:t>
            </a:r>
            <a:r>
              <a:rPr dirty="0"/>
              <a:t> </a:t>
            </a:r>
            <a:r>
              <a:rPr dirty="0" err="1"/>
              <a:t>порта</a:t>
            </a:r>
            <a:r>
              <a:rPr dirty="0"/>
              <a:t> </a:t>
            </a:r>
            <a:r>
              <a:rPr dirty="0" err="1"/>
              <a:t>Магадана</a:t>
            </a:r>
            <a:r>
              <a:rPr dirty="0"/>
              <a:t> - </a:t>
            </a:r>
            <a:r>
              <a:rPr dirty="0" err="1"/>
              <a:t>косвенная</a:t>
            </a:r>
            <a:r>
              <a:rPr dirty="0"/>
              <a:t> </a:t>
            </a:r>
            <a:r>
              <a:rPr dirty="0" err="1"/>
              <a:t>оценка</a:t>
            </a:r>
            <a:r>
              <a:rPr dirty="0"/>
              <a:t> </a:t>
            </a:r>
            <a:r>
              <a:rPr dirty="0" err="1"/>
              <a:t>антропогенного</a:t>
            </a:r>
            <a:r>
              <a:rPr dirty="0"/>
              <a:t> </a:t>
            </a:r>
            <a:r>
              <a:rPr lang="ru-RU" dirty="0" smtClean="0">
                <a:solidFill>
                  <a:srgbClr val="FF0000"/>
                </a:solidFill>
              </a:rPr>
              <a:t>стресса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3" name="Picture 1" descr="figure/Fetch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87600" y="1193800"/>
            <a:ext cx="4368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Fetch - открытость побережья для прибоя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3" name="Picture 1" descr="KISS_2025_PPTX_presentation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419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Размерная структура - значительно различается между участками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</a:p>
          <a:p>
            <a:pPr lvl="0"/>
            <a:r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t>Значения </a:t>
            </a:r>
            <a:r>
              <a:rPr b="1"/>
              <a:t>PC1</a:t>
            </a:r>
            <a:r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t> отражает обилие молоди</a:t>
            </a:r>
          </a:p>
        </p:txBody>
      </p:sp>
      <p:pic>
        <p:nvPicPr>
          <p:cNvPr id="4" name="Picture 1" descr="KISS_2025_PPTX_presentation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Cвязь доли молоди со значениями PC1.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Регрессионная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600">
                          <a:latin typeface="Cambria Math" panose="02040503050406030204" charset="0"/>
                        </a:rPr>
                        <m:t>𝐺𝐴𝑀</m:t>
                      </m:r>
                      <m:r>
                        <a:rPr sz="1600">
                          <a:latin typeface="Cambria Math" panose="02040503050406030204" charset="0"/>
                        </a:rPr>
                        <m:t>:</m:t>
                      </m:r>
                      <m:r>
                        <a:rPr sz="1600">
                          <a:latin typeface="Cambria Math" panose="02040503050406030204" charset="0"/>
                        </a:rPr>
                        <m:t>𝑃𝑟𝑒𝑣𝑎𝑙𝑒𝑛𝑐𝑒</m:t>
                      </m:r>
                      <m:r>
                        <a:rPr sz="1600">
                          <a:latin typeface="Cambria Math" panose="02040503050406030204" charset="0"/>
                        </a:rPr>
                        <m:t>=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𝐷𝑖𝑠</m:t>
                          </m:r>
                          <m:sSub>
                            <m:sSubPr>
                              <m:ctrlPr>
                                <a:rPr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sz="1600">
                                  <a:latin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1600">
                                  <a:latin typeface="Cambria Math" panose="02040503050406030204" charset="0"/>
                                </a:rPr>
                                <m:t>𝑃𝑜𝑟𝑡</m:t>
                              </m:r>
                            </m:sub>
                          </m:sSub>
                          <m:r>
                            <a:rPr sz="16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𝐹𝑒𝑡𝑐h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𝑃𝐶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1|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𝐿𝑖𝑛𝑒𝑎𝑔𝑒</m:t>
                      </m:r>
                    </m:oMath>
                  </m:oMathPara>
                </a14:m>
                <a:endParaRPr sz="1600"/>
              </a:p>
              <a:p>
                <a:pPr lvl="0"/>
                <a:r>
                  <a:t>Логистическая обобщенная аддитивная модель (GAM)</a:t>
                </a:r>
              </a:p>
              <a:p>
                <a:pPr lvl="0"/>
                <a:r>
                  <a:t>Зависимая переменная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𝑃𝑟𝑒𝑣𝑎𝑙𝑒𝑛𝑐𝑒</m:t>
                    </m:r>
                  </m:oMath>
                </a14:m>
                <a:r>
                  <a:t>): Биномиальное распределение</a:t>
                </a:r>
              </a:p>
              <a:p>
                <a:pPr lvl="0"/>
                <a:r>
                  <a:t>Cглаживающие функции подобраны для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отдельно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200150"/>
                <a:ext cx="4648200" cy="3394710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lang="ru-RU" sz="1800" dirty="0" smtClean="0">
                    <a:solidFill>
                      <a:srgbClr val="FF0000"/>
                    </a:solidFill>
                  </a:rPr>
                  <a:t>По феноменологии - </a:t>
                </a:r>
                <a:r>
                  <a:rPr lang="ru-RU" sz="1800" dirty="0" err="1" smtClean="0">
                    <a:solidFill>
                      <a:srgbClr val="FF0000"/>
                    </a:solidFill>
                  </a:rPr>
                  <a:t>гемолимфарный</a:t>
                </a:r>
                <a:r>
                  <a:rPr lang="ru-RU" sz="1800" dirty="0" smtClean="0">
                    <a:solidFill>
                      <a:srgbClr val="FF0000"/>
                    </a:solidFill>
                  </a:rPr>
                  <a:t> рак, или диссеминированная неоплазия (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DN)</a:t>
                </a:r>
                <a:endParaRPr lang="ru-RU" sz="1800" dirty="0" smtClean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sz="1800" dirty="0" smtClean="0"/>
                  <a:t>З</a:t>
                </a:r>
                <a:r>
                  <a:rPr sz="1800" dirty="0" err="1" smtClean="0"/>
                  <a:t>локачественны</a:t>
                </a:r>
                <a:r>
                  <a:rPr lang="ru-RU" sz="1800" dirty="0" smtClean="0"/>
                  <a:t>е</a:t>
                </a:r>
                <a:r>
                  <a:rPr sz="1800" dirty="0" smtClean="0"/>
                  <a:t> </a:t>
                </a:r>
                <a:r>
                  <a:rPr sz="1800" dirty="0" err="1" smtClean="0"/>
                  <a:t>клетк</a:t>
                </a:r>
                <a:r>
                  <a:rPr lang="ru-RU" sz="1800" dirty="0" smtClean="0"/>
                  <a:t>и</a:t>
                </a:r>
                <a:r>
                  <a:rPr sz="1800" dirty="0" smtClean="0"/>
                  <a:t> </a:t>
                </a:r>
                <a:r>
                  <a:rPr lang="ru-RU" sz="1800" dirty="0"/>
                  <a:t>являются инфекционным </a:t>
                </a:r>
                <a:r>
                  <a:rPr lang="ru-RU" sz="1800" dirty="0" smtClean="0"/>
                  <a:t>агентом и 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переда</a:t>
                </a:r>
                <a:r>
                  <a:rPr lang="ru-RU" sz="1800" dirty="0" smtClean="0">
                    <a:solidFill>
                      <a:srgbClr val="FF0000"/>
                    </a:solidFill>
                  </a:rPr>
                  <a:t>ю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тся</a:t>
                </a:r>
                <a:r>
                  <a:rPr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sz="1800" dirty="0" smtClean="0">
                    <a:solidFill>
                      <a:srgbClr val="FF0000"/>
                    </a:solidFill>
                  </a:rPr>
                  <a:t>между 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особ</a:t>
                </a:r>
                <a:r>
                  <a:rPr lang="ru-RU" sz="1800" dirty="0" err="1" smtClean="0">
                    <a:solidFill>
                      <a:srgbClr val="FF0000"/>
                    </a:solidFill>
                  </a:rPr>
                  <a:t>ями</a:t>
                </a:r>
                <a:r>
                  <a:rPr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через</a:t>
                </a:r>
                <a:r>
                  <a:rPr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воду</a:t>
                </a:r>
                <a:endParaRPr lang="ru-RU" sz="1800" dirty="0" smtClean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sz="1800" dirty="0" smtClean="0">
                    <a:solidFill>
                      <a:srgbClr val="FF0000"/>
                    </a:solidFill>
                  </a:rPr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  <a:endParaRPr sz="1800" dirty="0">
                  <a:solidFill>
                    <a:srgbClr val="FF0000"/>
                  </a:solidFill>
                </a:endParaRPr>
              </a:p>
              <a:p>
                <a:pPr lvl="0"/>
                <a:r>
                  <a:rPr sz="1800" dirty="0" err="1"/>
                  <a:t>Впервые</a:t>
                </a:r>
                <a:r>
                  <a:rPr sz="1800" dirty="0"/>
                  <a:t> </a:t>
                </a:r>
                <a:r>
                  <a:rPr sz="1800" dirty="0" err="1" smtClean="0">
                    <a:solidFill>
                      <a:srgbClr val="FF0000"/>
                    </a:solidFill>
                  </a:rPr>
                  <a:t>описан</a:t>
                </a:r>
                <a:r>
                  <a:rPr lang="ru-RU" sz="1800" dirty="0" err="1" smtClean="0">
                    <a:solidFill>
                      <a:srgbClr val="FF0000"/>
                    </a:solidFill>
                  </a:rPr>
                  <a:t>ный</a:t>
                </a:r>
                <a:r>
                  <a:rPr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sz="1800" dirty="0"/>
                  <a:t>у </a:t>
                </a:r>
                <a:r>
                  <a:rPr sz="1800" i="1" dirty="0"/>
                  <a:t>Mya </a:t>
                </a:r>
                <a:r>
                  <a:rPr sz="1800" i="1" dirty="0" err="1" smtClean="0"/>
                  <a:t>arenaria</a:t>
                </a:r>
                <a:r>
                  <a:rPr lang="ru-RU" sz="1800" i="1" dirty="0" smtClean="0"/>
                  <a:t> в 2015, </a:t>
                </a:r>
                <a14:m>
                  <m:oMath xmlns:m="http://schemas.openxmlformats.org/officeDocument/2006/math">
                    <m:r>
                      <a:rPr lang="ru-RU" sz="1800" smtClean="0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lang="ru-RU" sz="1800" dirty="0">
                    <a:solidFill>
                      <a:srgbClr val="FF0000"/>
                    </a:solidFill>
                  </a:rPr>
                  <a:t> </a:t>
                </a:r>
                <a:r>
                  <a:rPr lang="ru-RU" sz="1800" dirty="0" smtClean="0">
                    <a:solidFill>
                      <a:srgbClr val="FF0000"/>
                    </a:solidFill>
                  </a:rPr>
                  <a:t>выявлен еще у восьми </a:t>
                </a:r>
                <a:r>
                  <a:rPr sz="1800" dirty="0" err="1" smtClean="0"/>
                  <a:t>систематически</a:t>
                </a:r>
                <a:r>
                  <a:rPr sz="1800" dirty="0" smtClean="0"/>
                  <a:t> </a:t>
                </a:r>
                <a:r>
                  <a:rPr sz="1800" dirty="0" err="1"/>
                  <a:t>далеких</a:t>
                </a:r>
                <a:r>
                  <a:rPr sz="1800" dirty="0"/>
                  <a:t> </a:t>
                </a:r>
                <a:r>
                  <a:rPr sz="1800" dirty="0" err="1"/>
                  <a:t>видов</a:t>
                </a:r>
                <a:r>
                  <a:rPr sz="1800" dirty="0"/>
                  <a:t> (</a:t>
                </a:r>
                <a:r>
                  <a:rPr sz="1800" i="1" dirty="0" err="1" smtClean="0"/>
                  <a:t>Mytilus</a:t>
                </a:r>
                <a:r>
                  <a:rPr sz="1800" dirty="0" smtClean="0"/>
                  <a:t>, </a:t>
                </a:r>
                <a:r>
                  <a:rPr sz="1800" i="1" dirty="0" err="1" smtClean="0"/>
                  <a:t>Cerastoderma</a:t>
                </a:r>
                <a:r>
                  <a:rPr lang="ru-RU" sz="1800" i="1" dirty="0" smtClean="0"/>
                  <a:t>,</a:t>
                </a:r>
                <a:r>
                  <a:rPr sz="1800" dirty="0" smtClean="0"/>
                  <a:t>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Macoma</a:t>
                </a: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r>
                  <a:rPr sz="1800" dirty="0" smtClean="0"/>
                  <a:t>и </a:t>
                </a:r>
                <a:r>
                  <a:rPr sz="1800" dirty="0" err="1"/>
                  <a:t>др</a:t>
                </a:r>
                <a:r>
                  <a:rPr sz="1800" dirty="0" smtClean="0"/>
                  <a:t>.)</a:t>
                </a:r>
                <a:endParaRPr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200150"/>
                <a:ext cx="4648200" cy="3394710"/>
              </a:xfrm>
              <a:blipFill rotWithShape="1">
                <a:blip r:embed="rId2"/>
                <a:stretch>
                  <a:fillRect l="-786" t="-898" r="-1442" b="-154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./figure/btn_scheme.jpe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24000"/>
            <a:ext cx="4038600" cy="2209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Схема заражения BTN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Регрессионная</a:t>
            </a:r>
            <a:r>
              <a:rPr dirty="0"/>
              <a:t> </a:t>
            </a:r>
            <a:r>
              <a:rPr dirty="0" err="1" smtClean="0"/>
              <a:t>модель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700" dirty="0" smtClean="0">
                <a:solidFill>
                  <a:srgbClr val="FF0000"/>
                </a:solidFill>
              </a:rPr>
              <a:t>предикторы значимо влияют на заболеваемость </a:t>
            </a:r>
            <a:r>
              <a:rPr lang="en-US" sz="2700" dirty="0" smtClean="0">
                <a:solidFill>
                  <a:srgbClr val="FF0000"/>
                </a:solidFill>
              </a:rPr>
              <a:t>BTN1 </a:t>
            </a:r>
            <a:r>
              <a:rPr lang="ru-RU" sz="2700" dirty="0" smtClean="0">
                <a:solidFill>
                  <a:srgbClr val="FF0000"/>
                </a:solidFill>
              </a:rPr>
              <a:t>и не влияют на заболеваемость </a:t>
            </a:r>
            <a:r>
              <a:rPr lang="en-US" sz="2700" dirty="0" smtClean="0">
                <a:solidFill>
                  <a:srgbClr val="FF0000"/>
                </a:solidFill>
              </a:rPr>
              <a:t>BTN2</a:t>
            </a:r>
            <a:endParaRPr sz="2700" dirty="0">
              <a:solidFill>
                <a:srgbClr val="FF0000"/>
              </a:solidFill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914400" y="1828800"/>
          <a:ext cx="5780556" cy="2991355"/>
        </p:xfrm>
        <a:graphic>
          <a:graphicData uri="http://schemas.openxmlformats.org/drawingml/2006/table">
            <a:tbl>
              <a:tblPr/>
              <a:tblGrid>
                <a:gridCol w="2335946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9.6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0.014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2.6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0.274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0.573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11.7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0.031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1.8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5.1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0.095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id="3" name="Picture 1" descr="KISS_2025_PPTX_presentation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убывает по мере приблежения к источникам антропогенного загрязнения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id="3" name="Picture 1" descr="KISS_2025_PPTX_presentation_files/figure-pptx/unnamed-chunk-2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увеличивается на участках открытых для прибоя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</a:p>
        </p:txBody>
      </p:sp>
      <p:pic>
        <p:nvPicPr>
          <p:cNvPr id="3" name="Picture 1" descr="KISS_2025_PPTX_presentation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увеличивается на участках с высокой долей молоди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Экологические ниши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342900" lvl="0" indent="-3429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dirty="0"/>
                  <a:t> </a:t>
                </a:r>
                <a:r>
                  <a:rPr dirty="0" err="1" smtClean="0"/>
                  <a:t>циркулирует</a:t>
                </a:r>
                <a:r>
                  <a:rPr lang="ru-RU" dirty="0" smtClean="0"/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(что это значит?)</a:t>
                </a:r>
                <a:r>
                  <a:rPr lang="ru-RU" dirty="0" smtClean="0"/>
                  <a:t> </a:t>
                </a:r>
                <a:r>
                  <a:rPr dirty="0" smtClean="0"/>
                  <a:t>в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популяциях</a:t>
                </a:r>
                <a:r>
                  <a:rPr lang="ru-RU" dirty="0" smtClean="0"/>
                  <a:t> </a:t>
                </a:r>
                <a:r>
                  <a:rPr dirty="0" err="1" smtClean="0"/>
                  <a:t>мидий</a:t>
                </a:r>
                <a:r>
                  <a:rPr lang="ru-RU" dirty="0" smtClean="0"/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из наиболее </a:t>
                </a:r>
                <a:r>
                  <a:rPr dirty="0" err="1" smtClean="0">
                    <a:solidFill>
                      <a:srgbClr val="FF0000"/>
                    </a:solidFill>
                  </a:rPr>
                  <a:t>благоприятных</a:t>
                </a:r>
                <a:r>
                  <a:rPr dirty="0" smtClean="0">
                    <a:solidFill>
                      <a:srgbClr val="FF0000"/>
                    </a:solidFill>
                  </a:rPr>
                  <a:t> </a:t>
                </a:r>
                <a:r>
                  <a:rPr dirty="0" err="1">
                    <a:solidFill>
                      <a:srgbClr val="FF0000"/>
                    </a:solidFill>
                  </a:rPr>
                  <a:t>для</a:t>
                </a:r>
                <a:r>
                  <a:rPr dirty="0">
                    <a:solidFill>
                      <a:srgbClr val="FF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них </a:t>
                </a:r>
                <a:r>
                  <a:rPr dirty="0" err="1" smtClean="0">
                    <a:solidFill>
                      <a:srgbClr val="FF0000"/>
                    </a:solidFill>
                  </a:rPr>
                  <a:t>услови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й</a:t>
                </a:r>
                <a:r>
                  <a:rPr dirty="0" smtClean="0"/>
                  <a:t>: </a:t>
                </a:r>
                <a:r>
                  <a:rPr dirty="0" err="1"/>
                  <a:t>вдали</a:t>
                </a:r>
                <a:r>
                  <a:rPr dirty="0"/>
                  <a:t> </a:t>
                </a:r>
                <a:r>
                  <a:rPr dirty="0" err="1"/>
                  <a:t>от</a:t>
                </a:r>
                <a:r>
                  <a:rPr dirty="0"/>
                  <a:t> </a:t>
                </a:r>
                <a:r>
                  <a:rPr dirty="0" err="1"/>
                  <a:t>источников</a:t>
                </a:r>
                <a:r>
                  <a:rPr dirty="0"/>
                  <a:t> </a:t>
                </a:r>
                <a:r>
                  <a:rPr dirty="0" err="1"/>
                  <a:t>антропогенного</a:t>
                </a:r>
                <a:r>
                  <a:rPr dirty="0"/>
                  <a:t> </a:t>
                </a:r>
                <a:r>
                  <a:rPr dirty="0" err="1"/>
                  <a:t>загрязнения</a:t>
                </a:r>
                <a:r>
                  <a:rPr dirty="0"/>
                  <a:t>, в </a:t>
                </a:r>
                <a:r>
                  <a:rPr dirty="0" err="1"/>
                  <a:t>местах</a:t>
                </a:r>
                <a:r>
                  <a:rPr dirty="0"/>
                  <a:t> с </a:t>
                </a:r>
                <a:r>
                  <a:rPr dirty="0" err="1"/>
                  <a:t>повышенной</a:t>
                </a:r>
                <a:r>
                  <a:rPr dirty="0"/>
                  <a:t> </a:t>
                </a:r>
                <a:r>
                  <a:rPr dirty="0" err="1"/>
                  <a:t>прибойностью</a:t>
                </a:r>
                <a:r>
                  <a:rPr dirty="0"/>
                  <a:t>, </a:t>
                </a:r>
                <a:r>
                  <a:rPr dirty="0" err="1"/>
                  <a:t>где</a:t>
                </a:r>
                <a:r>
                  <a:rPr dirty="0"/>
                  <a:t> </a:t>
                </a:r>
                <a:r>
                  <a:rPr dirty="0" err="1"/>
                  <a:t>идет</a:t>
                </a:r>
                <a:r>
                  <a:rPr dirty="0"/>
                  <a:t> </a:t>
                </a:r>
                <a:r>
                  <a:rPr dirty="0" err="1"/>
                  <a:t>активное</a:t>
                </a:r>
                <a:r>
                  <a:rPr dirty="0"/>
                  <a:t> </a:t>
                </a:r>
                <a:r>
                  <a:rPr dirty="0" err="1"/>
                  <a:t>пополнение</a:t>
                </a:r>
                <a:r>
                  <a:rPr dirty="0"/>
                  <a:t> </a:t>
                </a:r>
                <a:r>
                  <a:rPr dirty="0" err="1" smtClean="0">
                    <a:solidFill>
                      <a:srgbClr val="FF0000"/>
                    </a:solidFill>
                  </a:rPr>
                  <a:t>популяци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й</a:t>
                </a:r>
                <a:r>
                  <a:rPr dirty="0" smtClean="0">
                    <a:solidFill>
                      <a:srgbClr val="FF0000"/>
                    </a:solidFill>
                  </a:rPr>
                  <a:t>.</a:t>
                </a:r>
                <a:endParaRPr dirty="0">
                  <a:solidFill>
                    <a:srgbClr val="FF0000"/>
                  </a:solidFill>
                </a:endParaRPr>
              </a:p>
              <a:p>
                <a:pPr marL="342900" lvl="0" indent="-342900">
                  <a:buAutoNum type="arabicPeriod"/>
                </a:pPr>
                <a:r>
                  <a:rPr dirty="0" err="1" smtClean="0"/>
                  <a:t>Значимой</a:t>
                </a:r>
                <a:r>
                  <a:rPr dirty="0" smtClean="0"/>
                  <a:t> </a:t>
                </a:r>
                <a:r>
                  <a:rPr dirty="0" err="1"/>
                  <a:t>связи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dirty="0"/>
                  <a:t> с </a:t>
                </a:r>
                <a:r>
                  <a:rPr dirty="0" err="1"/>
                  <a:t>изученными</a:t>
                </a:r>
                <a:r>
                  <a:rPr dirty="0"/>
                  <a:t> </a:t>
                </a:r>
                <a:r>
                  <a:rPr dirty="0" err="1"/>
                  <a:t>предикторами</a:t>
                </a:r>
                <a:r>
                  <a:rPr dirty="0"/>
                  <a:t> </a:t>
                </a:r>
                <a:r>
                  <a:rPr dirty="0" err="1"/>
                  <a:t>не</a:t>
                </a:r>
                <a:r>
                  <a:rPr dirty="0"/>
                  <a:t> </a:t>
                </a:r>
                <a:r>
                  <a:rPr dirty="0" err="1"/>
                  <a:t>выявлено</a:t>
                </a:r>
                <a:r>
                  <a:rPr dirty="0"/>
                  <a:t>.</a:t>
                </a:r>
              </a:p>
              <a:p>
                <a:pPr lvl="0">
                  <a:buAutoNum type="arabicPeriod"/>
                </a:pPr>
                <a14:m>
                  <m:oMath xmlns:m="http://schemas.openxmlformats.org/officeDocument/2006/math">
                    <m:r>
                      <a:rPr lang="ru-RU" smtClean="0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𝐵𝑇𝑁</m:t>
                    </m:r>
                    <m:r>
                      <a:rPr lang="ru-RU" smtClean="0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rgbClr val="FF0000"/>
                    </a:solidFill>
                  </a:rPr>
                  <a:t>, вероятно, имеет более широкую экологическую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нишу, чем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BTN1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. С этим может быть связано и более широкое географическое распространение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𝐵𝑇𝑁</m:t>
                    </m:r>
                    <m:r>
                      <a:rPr lang="ru-RU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2</m:t>
                    </m:r>
                  </m:oMath>
                </a14:m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2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хозяина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Показатели жизненных функций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материале</a:t>
            </a:r>
            <a:r>
              <a:rPr dirty="0"/>
              <a:t> 2021 и 2023 </a:t>
            </a:r>
            <a:r>
              <a:rPr dirty="0" err="1"/>
              <a:t>гг</a:t>
            </a:r>
            <a:r>
              <a:rPr dirty="0"/>
              <a:t> у </a:t>
            </a:r>
            <a:r>
              <a:rPr dirty="0" err="1"/>
              <a:t>мидий</a:t>
            </a:r>
            <a:r>
              <a:rPr dirty="0"/>
              <a:t> </a:t>
            </a:r>
            <a:r>
              <a:rPr dirty="0" err="1"/>
              <a:t>оценивали</a:t>
            </a:r>
            <a:endParaRPr dirty="0"/>
          </a:p>
          <a:p>
            <a:pPr lvl="0"/>
            <a:r>
              <a:rPr dirty="0" err="1"/>
              <a:t>Репродуктивный</a:t>
            </a:r>
            <a:r>
              <a:rPr dirty="0"/>
              <a:t> </a:t>
            </a:r>
            <a:r>
              <a:rPr dirty="0" err="1"/>
              <a:t>статус</a:t>
            </a:r>
            <a:r>
              <a:rPr dirty="0"/>
              <a:t> (</a:t>
            </a:r>
            <a:r>
              <a:rPr dirty="0" err="1"/>
              <a:t>микроскопирование</a:t>
            </a:r>
            <a:r>
              <a:rPr dirty="0"/>
              <a:t> </a:t>
            </a:r>
            <a:r>
              <a:rPr dirty="0" err="1"/>
              <a:t>мазков</a:t>
            </a:r>
            <a:r>
              <a:rPr dirty="0"/>
              <a:t> </a:t>
            </a:r>
            <a:r>
              <a:rPr dirty="0" err="1"/>
              <a:t>гонад</a:t>
            </a:r>
            <a:r>
              <a:rPr dirty="0"/>
              <a:t>)</a:t>
            </a:r>
          </a:p>
          <a:p>
            <a:pPr lvl="0"/>
            <a:r>
              <a:rPr lang="ru-RU" dirty="0" smtClean="0">
                <a:solidFill>
                  <a:srgbClr val="FF0000"/>
                </a:solidFill>
              </a:rPr>
              <a:t>Длина раковины и ее п</a:t>
            </a:r>
            <a:r>
              <a:rPr dirty="0" err="1" smtClean="0">
                <a:solidFill>
                  <a:srgbClr val="FF0000"/>
                </a:solidFill>
              </a:rPr>
              <a:t>рирост</a:t>
            </a:r>
            <a:r>
              <a:rPr dirty="0" smtClean="0">
                <a:solidFill>
                  <a:srgbClr val="FF0000"/>
                </a:solidFill>
              </a:rPr>
              <a:t> </a:t>
            </a:r>
            <a:r>
              <a:rPr lang="ru-RU" dirty="0" smtClean="0">
                <a:solidFill>
                  <a:srgbClr val="FF0000"/>
                </a:solidFill>
              </a:rPr>
              <a:t>в </a:t>
            </a:r>
            <a:r>
              <a:rPr dirty="0" err="1" smtClean="0">
                <a:solidFill>
                  <a:srgbClr val="FF0000"/>
                </a:solidFill>
              </a:rPr>
              <a:t>последн</a:t>
            </a:r>
            <a:r>
              <a:rPr lang="ru-RU" dirty="0" err="1" smtClean="0">
                <a:solidFill>
                  <a:srgbClr val="FF0000"/>
                </a:solidFill>
              </a:rPr>
              <a:t>ий</a:t>
            </a:r>
            <a:r>
              <a:rPr lang="ru-RU" dirty="0" smtClean="0">
                <a:solidFill>
                  <a:srgbClr val="FF0000"/>
                </a:solidFill>
              </a:rPr>
              <a:t> сезон роста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1" descr="figure/Mussel%20measure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435100"/>
            <a:ext cx="4038600" cy="289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BTN и репродуктивный статус хозяина</a:t>
            </a:r>
          </a:p>
        </p:txBody>
      </p:sp>
      <p:pic>
        <p:nvPicPr>
          <p:cNvPr id="3" name="Picture 1" descr="KISS_2025_PPTX_presentation_files/figure-pptx/unnamed-chunk-2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65200" y="1193800"/>
            <a:ext cx="72136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У мидий, зараженных BTN, часто нарушено развитие гонад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Зависимость частоты нарушения развития гонад от степени развития заболевания</a:t>
            </a: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914400" y="1828800"/>
          <a:ext cx="6759498" cy="1280819"/>
        </p:xfrm>
        <a:graphic>
          <a:graphicData uri="http://schemas.openxmlformats.org/drawingml/2006/table">
            <a:tbl>
              <a:tblPr/>
              <a:tblGrid>
                <a:gridCol w="3314888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10.3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s(Aneuploid_Proportion):LineageBTN2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0.153</a:t>
                      </a: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Пердсказание модели</a:t>
            </a:r>
          </a:p>
        </p:txBody>
      </p:sp>
      <p:pic>
        <p:nvPicPr>
          <p:cNvPr id="3" name="Picture 1" descr="KISS_2025_PPTX_presentation_files/figure-pptx/unnamed-chunk-3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ru-RU" dirty="0" smtClean="0"/>
              <a:t>При </a:t>
            </a:r>
            <a:r>
              <a:rPr dirty="0" smtClean="0"/>
              <a:t>BTN1 </a:t>
            </a:r>
            <a:r>
              <a:rPr dirty="0" err="1" smtClean="0"/>
              <a:t>нарушения</a:t>
            </a:r>
            <a:r>
              <a:rPr dirty="0" smtClean="0"/>
              <a:t> </a:t>
            </a:r>
            <a:r>
              <a:rPr dirty="0" err="1" smtClean="0"/>
              <a:t>на</a:t>
            </a:r>
            <a:r>
              <a:rPr lang="ru-RU" dirty="0" smtClean="0"/>
              <a:t>ступают позже, </a:t>
            </a:r>
            <a:r>
              <a:rPr lang="ru-RU" dirty="0" smtClean="0">
                <a:solidFill>
                  <a:srgbClr val="FF0000"/>
                </a:solidFill>
              </a:rPr>
              <a:t>на поздних стадиях заболевания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5" name="Picture 1" descr="KISS_2025_PPTX_presentation_files/figure-pptx/unnamed-chunk-3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lang="ru-RU" dirty="0" smtClean="0"/>
              <a:t>При </a:t>
            </a:r>
            <a:r>
              <a:rPr dirty="0" smtClean="0"/>
              <a:t>BTN2 </a:t>
            </a:r>
            <a:r>
              <a:rPr dirty="0" err="1"/>
              <a:t>нарушения</a:t>
            </a:r>
            <a:r>
              <a:rPr dirty="0"/>
              <a:t> </a:t>
            </a:r>
            <a:r>
              <a:rPr lang="ru-RU" dirty="0" smtClean="0"/>
              <a:t>наступают </a:t>
            </a:r>
            <a:r>
              <a:rPr lang="ru-RU" dirty="0" smtClean="0">
                <a:solidFill>
                  <a:srgbClr val="FF0000"/>
                </a:solidFill>
              </a:rPr>
              <a:t>раньше, </a:t>
            </a:r>
            <a:r>
              <a:rPr dirty="0" err="1" smtClean="0">
                <a:solidFill>
                  <a:srgbClr val="FF0000"/>
                </a:solidFill>
              </a:rPr>
              <a:t>на</a:t>
            </a:r>
            <a:r>
              <a:rPr lang="ru-RU" dirty="0" err="1" smtClean="0">
                <a:solidFill>
                  <a:srgbClr val="FF0000"/>
                </a:solidFill>
              </a:rPr>
              <a:t>чиная</a:t>
            </a:r>
            <a:r>
              <a:rPr lang="ru-RU" dirty="0" smtClean="0">
                <a:solidFill>
                  <a:srgbClr val="FF0000"/>
                </a:solidFill>
              </a:rPr>
              <a:t> с ранних </a:t>
            </a:r>
            <a:r>
              <a:rPr dirty="0" err="1" smtClean="0">
                <a:solidFill>
                  <a:srgbClr val="FF0000"/>
                </a:solidFill>
              </a:rPr>
              <a:t>стади</a:t>
            </a:r>
            <a:r>
              <a:rPr lang="ru-RU" dirty="0" smtClean="0">
                <a:solidFill>
                  <a:srgbClr val="FF0000"/>
                </a:solidFill>
              </a:rPr>
              <a:t>й</a:t>
            </a:r>
            <a:r>
              <a:rPr dirty="0" smtClean="0">
                <a:solidFill>
                  <a:srgbClr val="FF0000"/>
                </a:solidFill>
              </a:rPr>
              <a:t> </a:t>
            </a:r>
            <a:r>
              <a:rPr dirty="0" err="1">
                <a:solidFill>
                  <a:srgbClr val="FF0000"/>
                </a:solidFill>
              </a:rPr>
              <a:t>заболевания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Клиническая картина заражения BTN у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dirty="0" err="1"/>
              <a:t>Зараженные</a:t>
            </a:r>
            <a:r>
              <a:rPr dirty="0"/>
              <a:t> </a:t>
            </a:r>
            <a:r>
              <a:rPr dirty="0" err="1"/>
              <a:t>моллюски</a:t>
            </a:r>
            <a:r>
              <a:rPr dirty="0"/>
              <a:t> </a:t>
            </a:r>
            <a:r>
              <a:rPr dirty="0" err="1"/>
              <a:t>внешне</a:t>
            </a:r>
            <a:r>
              <a:rPr dirty="0"/>
              <a:t> </a:t>
            </a:r>
            <a:r>
              <a:rPr dirty="0" err="1" smtClean="0"/>
              <a:t>неотл</a:t>
            </a:r>
            <a:r>
              <a:rPr lang="ru-RU" dirty="0"/>
              <a:t>и</a:t>
            </a:r>
            <a:r>
              <a:rPr dirty="0" err="1" smtClean="0"/>
              <a:t>чимы</a:t>
            </a:r>
            <a:r>
              <a:rPr dirty="0" smtClean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здоровых</a:t>
            </a:r>
            <a:endParaRPr dirty="0"/>
          </a:p>
          <a:p>
            <a:pPr lvl="0"/>
            <a:r>
              <a:rPr lang="ru-RU" dirty="0" smtClean="0">
                <a:solidFill>
                  <a:srgbClr val="FF0000"/>
                </a:solidFill>
              </a:rPr>
              <a:t>В материале </a:t>
            </a:r>
            <a:r>
              <a:rPr dirty="0" err="1" smtClean="0"/>
              <a:t>пункции</a:t>
            </a:r>
            <a:r>
              <a:rPr dirty="0" smtClean="0"/>
              <a:t> </a:t>
            </a:r>
            <a:r>
              <a:rPr dirty="0" err="1"/>
              <a:t>гемолимфы</a:t>
            </a:r>
            <a:r>
              <a:rPr dirty="0"/>
              <a:t> </a:t>
            </a:r>
            <a:r>
              <a:rPr dirty="0" err="1"/>
              <a:t>из</a:t>
            </a:r>
            <a:r>
              <a:rPr dirty="0"/>
              <a:t> </a:t>
            </a:r>
            <a:r>
              <a:rPr dirty="0" err="1"/>
              <a:t>мускула</a:t>
            </a:r>
            <a:r>
              <a:rPr dirty="0"/>
              <a:t> </a:t>
            </a:r>
            <a:r>
              <a:rPr dirty="0" err="1"/>
              <a:t>замыкателя</a:t>
            </a:r>
            <a:r>
              <a:rPr dirty="0"/>
              <a:t> </a:t>
            </a:r>
            <a:r>
              <a:rPr dirty="0" err="1"/>
              <a:t>видны</a:t>
            </a:r>
            <a:r>
              <a:rPr dirty="0"/>
              <a:t> </a:t>
            </a:r>
            <a:r>
              <a:rPr dirty="0" err="1"/>
              <a:t>округлые</a:t>
            </a:r>
            <a:r>
              <a:rPr dirty="0"/>
              <a:t> </a:t>
            </a:r>
            <a:r>
              <a:rPr dirty="0" err="1"/>
              <a:t>клетки</a:t>
            </a:r>
            <a:r>
              <a:rPr dirty="0"/>
              <a:t> </a:t>
            </a:r>
            <a:r>
              <a:rPr dirty="0" err="1"/>
              <a:t>со</a:t>
            </a:r>
            <a:r>
              <a:rPr dirty="0"/>
              <a:t> </a:t>
            </a:r>
            <a:r>
              <a:rPr dirty="0" err="1"/>
              <a:t>слабой</a:t>
            </a:r>
            <a:r>
              <a:rPr dirty="0"/>
              <a:t> </a:t>
            </a:r>
            <a:r>
              <a:rPr dirty="0" err="1"/>
              <a:t>адгезией</a:t>
            </a:r>
            <a:r>
              <a:rPr dirty="0"/>
              <a:t>.</a:t>
            </a:r>
          </a:p>
          <a:p>
            <a:pPr lvl="0"/>
            <a:r>
              <a:rPr dirty="0" err="1"/>
              <a:t>Гемолимфа</a:t>
            </a:r>
            <a:r>
              <a:rPr dirty="0"/>
              <a:t> </a:t>
            </a:r>
            <a:r>
              <a:rPr dirty="0" err="1"/>
              <a:t>зараженных</a:t>
            </a:r>
            <a:r>
              <a:rPr dirty="0"/>
              <a:t> </a:t>
            </a:r>
            <a:r>
              <a:rPr dirty="0" err="1"/>
              <a:t>особей</a:t>
            </a:r>
            <a:r>
              <a:rPr dirty="0"/>
              <a:t> </a:t>
            </a:r>
            <a:r>
              <a:rPr dirty="0" err="1" smtClean="0">
                <a:solidFill>
                  <a:srgbClr val="FF0000"/>
                </a:solidFill>
              </a:rPr>
              <a:t>мутная</a:t>
            </a:r>
            <a:r>
              <a:rPr lang="ru-RU" dirty="0" smtClean="0">
                <a:solidFill>
                  <a:srgbClr val="FF0000"/>
                </a:solidFill>
              </a:rPr>
              <a:t> из-за «полнокровности» - повышенной концентрации клеток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1" descr="./figure/Cells_BTN_and_health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193800"/>
            <a:ext cx="34036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здоровых и раковых клеток гемолимфы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Модель: </a:t>
                </a:r>
              </a:p>
              <a:p>
                <a:pPr marL="0" lvl="0" indent="0">
                  <a:buNone/>
                </a:pPr>
                <a:r>
                  <a:t>- Зависимая перменная: Отношение прироста последнего года к длине раковины (после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𝜑</m:t>
                    </m:r>
                  </m:oMath>
                </a14:m>
                <a:r>
                  <a:t>-преобразования Фишера) </a:t>
                </a:r>
              </a:p>
              <a:p>
                <a:pPr marL="0" lvl="0" indent="0">
                  <a:buNone/>
                </a:pPr>
                <a:r>
                  <a:t>- Предикторы: Размер последнего кольца, статус (BTN1, BTN2, Здоровые)</a:t>
                </a:r>
              </a:p>
              <a:p>
                <a:pPr marL="0" lvl="0" indent="0">
                  <a:buNone/>
                </a:pPr>
                <a:endParaRPr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charset="0"/>
                        </a:rPr>
                        <m:t>𝐺𝐴𝑀</m:t>
                      </m:r>
                      <m:r>
                        <a:rPr>
                          <a:latin typeface="Cambria Math" panose="02040503050406030204" charset="0"/>
                        </a:rPr>
                        <m:t>:</m:t>
                      </m:r>
                      <m:r>
                        <a:rPr>
                          <a:latin typeface="Cambria Math" panose="02040503050406030204" charset="0"/>
                        </a:rPr>
                        <m:t>𝜑</m:t>
                      </m:r>
                      <m:r>
                        <a:rPr>
                          <a:latin typeface="Cambria Math" panose="02040503050406030204" charset="0"/>
                        </a:rPr>
                        <m:t>=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ctrlPr>
                            <a:rPr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charset="0"/>
                                </a:rPr>
                                <m:t>𝐿𝑎𝑠𝑡𝑅𝑖𝑛𝑔</m:t>
                              </m:r>
                            </m:sub>
                          </m:sSub>
                          <m:r>
                            <a:rPr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𝑆𝑡𝑎𝑡𝑢𝑠</m:t>
                          </m:r>
                        </m:e>
                      </m:d>
                      <m:r>
                        <a:rPr>
                          <a:latin typeface="Cambria Math" panose="02040503050406030204" charset="0"/>
                        </a:rPr>
                        <m:t>+</m:t>
                      </m:r>
                      <m:r>
                        <a:rPr>
                          <a:latin typeface="Cambria Math" panose="02040503050406030204" charset="0"/>
                        </a:rPr>
                        <m:t>𝑆𝑡𝑎𝑡𝑢𝑠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p:pic>
        <p:nvPicPr>
          <p:cNvPr id="3" name="Picture 1" descr="KISS_2025_PPTX_presentation_files/figure-pptx/unnamed-chunk-3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По мере увеличения размеров прирост последнего года закономерно снижается</a:t>
            </a:r>
          </a:p>
        </p:txBody>
      </p:sp>
      <p:pic>
        <p:nvPicPr>
          <p:cNvPr id="5" name="Picture 1" descr="KISS_2025_PPTX_presentation_files/figure-pptx/unnamed-chunk-37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3"/>
          <p:cNvSpPr txBox="1"/>
          <p:nvPr/>
        </p:nvSpPr>
        <p:spPr>
          <a:xfrm>
            <a:off x="4648200" y="3949700"/>
            <a:ext cx="422592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 err="1" smtClean="0"/>
              <a:t>Прирост</a:t>
            </a:r>
            <a:r>
              <a:rPr dirty="0" smtClean="0"/>
              <a:t> </a:t>
            </a:r>
            <a:r>
              <a:rPr dirty="0" err="1"/>
              <a:t>последнего</a:t>
            </a:r>
            <a:r>
              <a:rPr dirty="0"/>
              <a:t> </a:t>
            </a:r>
            <a:r>
              <a:rPr dirty="0" err="1"/>
              <a:t>года</a:t>
            </a:r>
            <a:r>
              <a:rPr dirty="0"/>
              <a:t> у </a:t>
            </a:r>
            <a:r>
              <a:rPr dirty="0" err="1"/>
              <a:t>зараженных</a:t>
            </a:r>
            <a:r>
              <a:rPr dirty="0"/>
              <a:t> BTN2 </a:t>
            </a:r>
            <a:r>
              <a:rPr dirty="0" err="1"/>
              <a:t>оказывается</a:t>
            </a:r>
            <a:r>
              <a:rPr dirty="0"/>
              <a:t> </a:t>
            </a:r>
            <a:r>
              <a:rPr dirty="0" err="1"/>
              <a:t>выше</a:t>
            </a:r>
            <a:r>
              <a:rPr dirty="0"/>
              <a:t>, </a:t>
            </a:r>
            <a:r>
              <a:rPr dirty="0" err="1"/>
              <a:t>чем</a:t>
            </a:r>
            <a:r>
              <a:rPr dirty="0"/>
              <a:t> у </a:t>
            </a:r>
            <a:r>
              <a:rPr dirty="0" err="1"/>
              <a:t>зараженных</a:t>
            </a:r>
            <a:r>
              <a:rPr dirty="0"/>
              <a:t> BTN1 и у </a:t>
            </a:r>
            <a:r>
              <a:rPr dirty="0" err="1"/>
              <a:t>здоровых</a:t>
            </a:r>
            <a:r>
              <a:rPr dirty="0"/>
              <a:t> </a:t>
            </a:r>
            <a:r>
              <a:rPr dirty="0" err="1" smtClean="0"/>
              <a:t>особей</a:t>
            </a:r>
            <a:r>
              <a:rPr lang="ru-RU" dirty="0" smtClean="0"/>
              <a:t>,</a:t>
            </a:r>
            <a:r>
              <a:rPr lang="en-US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которые между собой не отличаются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ru-RU" dirty="0" smtClean="0"/>
              <a:t>Разные с</a:t>
            </a:r>
            <a:r>
              <a:rPr dirty="0" err="1" smtClean="0"/>
              <a:t>тратеги</a:t>
            </a:r>
            <a:r>
              <a:rPr lang="ru-RU" dirty="0" smtClean="0"/>
              <a:t>и</a:t>
            </a:r>
            <a:r>
              <a:rPr dirty="0" smtClean="0"/>
              <a:t> </a:t>
            </a:r>
            <a:r>
              <a:rPr lang="ru-RU" dirty="0" smtClean="0"/>
              <a:t>у </a:t>
            </a:r>
            <a:r>
              <a:rPr lang="en-US" dirty="0" smtClean="0"/>
              <a:t>BTN1 </a:t>
            </a:r>
            <a:r>
              <a:rPr lang="ru-RU" dirty="0" smtClean="0"/>
              <a:t>и </a:t>
            </a:r>
            <a:r>
              <a:rPr dirty="0" smtClean="0"/>
              <a:t>BTN2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555" y="1028700"/>
                <a:ext cx="8814435" cy="3566160"/>
              </a:xfrm>
            </p:spPr>
            <p:txBody>
              <a:bodyPr>
                <a:normAutofit fontScale="92500" lnSpcReduction="20000"/>
              </a:bodyPr>
              <a:lstStyle/>
              <a:p>
                <a:pPr lvl="0"/>
                <a:r>
                  <a:rPr lang="ru-RU" dirty="0">
                    <a:solidFill>
                      <a:srgbClr val="FF0000"/>
                    </a:solidFill>
                  </a:rPr>
                  <a:t>В отличие от BTN2, BTN1 сильно зависит от факторов окружающей среды. </a:t>
                </a:r>
                <a:endParaRPr lang="ru-RU" dirty="0" smtClean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dirty="0" smtClean="0">
                    <a:solidFill>
                      <a:srgbClr val="FF0000"/>
                    </a:solidFill>
                  </a:rPr>
                  <a:t>С разной чувствительностью раков к </a:t>
                </a:r>
                <a:r>
                  <a:rPr lang="ru-RU" dirty="0">
                    <a:solidFill>
                      <a:srgbClr val="FF0000"/>
                    </a:solidFill>
                  </a:rPr>
                  <a:t>условиям внешней среды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могут  </a:t>
                </a:r>
                <a:r>
                  <a:rPr lang="ru-RU" dirty="0">
                    <a:solidFill>
                      <a:srgbClr val="FF0000"/>
                    </a:solidFill>
                  </a:rPr>
                  <a:t>быть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связаны особенности их географического распространения, более узкое у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BTN1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и более широкое у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BTN2 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dirty="0" smtClean="0">
                    <a:solidFill>
                      <a:srgbClr val="FF0000"/>
                    </a:solidFill>
                  </a:rPr>
                  <a:t>В отличие от </a:t>
                </a:r>
                <a:r>
                  <a:rPr lang="ru-RU" i="1" dirty="0" smtClean="0">
                    <a:solidFill>
                      <a:srgbClr val="FF0000"/>
                    </a:solidFill>
                  </a:rPr>
                  <a:t>BTN1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𝐵𝑇𝑁</m:t>
                    </m:r>
                    <m:r>
                      <a:rPr lang="ru-RU">
                        <a:solidFill>
                          <a:srgbClr val="FF0000"/>
                        </a:solidFill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lang="ru-RU" dirty="0">
                    <a:solidFill>
                      <a:srgbClr val="FF0000"/>
                    </a:solidFill>
                  </a:rPr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стимулирует соматический рост хозяина за счет подавления его репродукции.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Этот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эффект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может быть уподоблен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паразитарной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кастрации</a:t>
                </a:r>
                <a:endParaRPr lang="ru-RU" dirty="0" smtClean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dirty="0" smtClean="0">
                    <a:solidFill>
                      <a:srgbClr val="FF0000"/>
                    </a:solidFill>
                  </a:rPr>
                  <a:t>Эффективность использования ресурсов хозяина, с одной стороны, и зависимость от </a:t>
                </a:r>
                <a:r>
                  <a:rPr lang="ru-RU" dirty="0">
                    <a:solidFill>
                      <a:srgbClr val="FF0000"/>
                    </a:solidFill>
                  </a:rPr>
                  <a:t>варьирования внешних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факторов кажутся сторонами одной медали: высокая эффективность сопряжена с низкой зависимостью от среды, и наоборот.</a:t>
                </a:r>
                <a:endParaRPr lang="ru-RU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55" y="1028700"/>
                <a:ext cx="8814435" cy="3566160"/>
              </a:xfrm>
              <a:blipFill rotWithShape="1">
                <a:blip r:embed="rId2"/>
                <a:stretch>
                  <a:fillRect l="-761" t="-2735" r="-1452" b="-2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Диагностика</a:t>
            </a:r>
            <a:r>
              <a:rPr dirty="0"/>
              <a:t> </a:t>
            </a:r>
            <a:r>
              <a:rPr lang="ru-RU" dirty="0" smtClean="0">
                <a:solidFill>
                  <a:srgbClr val="FF0000"/>
                </a:solidFill>
              </a:rPr>
              <a:t>неоплазии</a:t>
            </a:r>
            <a:r>
              <a:rPr lang="ru-RU" dirty="0" smtClean="0"/>
              <a:t> </a:t>
            </a:r>
            <a:r>
              <a:rPr dirty="0" smtClean="0"/>
              <a:t>с </a:t>
            </a:r>
            <a:r>
              <a:rPr dirty="0" err="1"/>
              <a:t>помощью</a:t>
            </a:r>
            <a:r>
              <a:rPr dirty="0"/>
              <a:t> </a:t>
            </a:r>
            <a:r>
              <a:rPr dirty="0" err="1"/>
              <a:t>проточной</a:t>
            </a:r>
            <a:r>
              <a:rPr dirty="0"/>
              <a:t> </a:t>
            </a:r>
            <a:r>
              <a:rPr dirty="0" err="1"/>
              <a:t>цитометрии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 err="1"/>
              <a:t>Проточная</a:t>
            </a:r>
            <a:r>
              <a:rPr dirty="0"/>
              <a:t> </a:t>
            </a:r>
            <a:r>
              <a:rPr dirty="0" err="1"/>
              <a:t>цитометрия</a:t>
            </a:r>
            <a:r>
              <a:rPr dirty="0"/>
              <a:t> (</a:t>
            </a:r>
            <a:r>
              <a:rPr dirty="0" err="1"/>
              <a:t>окраска</a:t>
            </a:r>
            <a:r>
              <a:rPr dirty="0"/>
              <a:t> DAPI)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lang="ru-RU" dirty="0" smtClean="0"/>
              <a:t>выявлять </a:t>
            </a:r>
            <a:r>
              <a:rPr lang="ru-RU" dirty="0"/>
              <a:t>анеуплоидные </a:t>
            </a:r>
            <a:r>
              <a:rPr lang="ru-RU" dirty="0" smtClean="0"/>
              <a:t>раковые клетки</a:t>
            </a:r>
            <a:endParaRPr dirty="0"/>
          </a:p>
          <a:p>
            <a:pPr lvl="0"/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соотношению</a:t>
            </a:r>
            <a:r>
              <a:rPr dirty="0"/>
              <a:t> </a:t>
            </a:r>
            <a:r>
              <a:rPr dirty="0" err="1"/>
              <a:t>нормальных</a:t>
            </a:r>
            <a:r>
              <a:rPr dirty="0"/>
              <a:t> и </a:t>
            </a:r>
            <a:r>
              <a:rPr dirty="0" err="1"/>
              <a:t>анеуплоидных</a:t>
            </a:r>
            <a:r>
              <a:rPr dirty="0"/>
              <a:t> </a:t>
            </a:r>
            <a:r>
              <a:rPr dirty="0" err="1"/>
              <a:t>клеток</a:t>
            </a:r>
            <a:r>
              <a:rPr dirty="0"/>
              <a:t> </a:t>
            </a:r>
            <a:r>
              <a:rPr dirty="0" err="1"/>
              <a:t>можно</a:t>
            </a:r>
            <a:r>
              <a:rPr dirty="0"/>
              <a:t> </a:t>
            </a:r>
            <a:r>
              <a:rPr dirty="0" err="1"/>
              <a:t>судить</a:t>
            </a:r>
            <a:r>
              <a:rPr dirty="0"/>
              <a:t> о </a:t>
            </a:r>
            <a:r>
              <a:rPr dirty="0" err="1"/>
              <a:t>стадии</a:t>
            </a:r>
            <a:r>
              <a:rPr dirty="0"/>
              <a:t> </a:t>
            </a:r>
            <a:r>
              <a:rPr dirty="0" err="1" smtClean="0"/>
              <a:t>заболевания</a:t>
            </a:r>
            <a:endParaRPr lang="en-US" dirty="0" smtClean="0"/>
          </a:p>
          <a:p>
            <a:pPr lvl="0"/>
            <a:r>
              <a:rPr lang="ru-RU" dirty="0" smtClean="0">
                <a:solidFill>
                  <a:srgbClr val="FF0000"/>
                </a:solidFill>
              </a:rPr>
              <a:t>Для подтверждения </a:t>
            </a:r>
            <a:r>
              <a:rPr lang="en-US" dirty="0" smtClean="0">
                <a:solidFill>
                  <a:srgbClr val="FF0000"/>
                </a:solidFill>
              </a:rPr>
              <a:t>BTN </a:t>
            </a:r>
            <a:r>
              <a:rPr lang="ru-RU" dirty="0" smtClean="0">
                <a:solidFill>
                  <a:srgbClr val="FF0000"/>
                </a:solidFill>
              </a:rPr>
              <a:t>требуется </a:t>
            </a:r>
            <a:r>
              <a:rPr lang="ru-RU" dirty="0" err="1" smtClean="0">
                <a:solidFill>
                  <a:srgbClr val="FF0000"/>
                </a:solidFill>
              </a:rPr>
              <a:t>генотипирование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1" descr="./figure/Cytometric_draw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87500"/>
            <a:ext cx="403860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Результаты проточной цитометрии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Две эволюционные линии BTN у </a:t>
            </a:r>
            <a:r>
              <a:rPr i="1"/>
              <a:t>Mytilus trossulus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dirty="0"/>
                  <a:t>BTN у </a:t>
                </a:r>
                <a:r>
                  <a:rPr i="1" dirty="0" err="1"/>
                  <a:t>M.trossulus</a:t>
                </a:r>
                <a:r>
                  <a:rPr dirty="0"/>
                  <a:t> </a:t>
                </a:r>
                <a:r>
                  <a:rPr dirty="0" err="1"/>
                  <a:t>возникал</a:t>
                </a:r>
                <a:r>
                  <a:rPr dirty="0"/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неоднократно</a:t>
                </a:r>
                <a:endParaRPr dirty="0"/>
              </a:p>
              <a:p>
                <a:pPr lvl="0"/>
                <a:r>
                  <a:rPr lang="ru-RU" dirty="0" smtClean="0">
                    <a:solidFill>
                      <a:srgbClr val="FF0000"/>
                    </a:solidFill>
                  </a:rPr>
                  <a:t>И</a:t>
                </a:r>
                <a:r>
                  <a:rPr dirty="0" err="1" smtClean="0">
                    <a:solidFill>
                      <a:srgbClr val="FF0000"/>
                    </a:solidFill>
                  </a:rPr>
                  <a:t>звестн</a:t>
                </a:r>
                <a:r>
                  <a:rPr lang="ru-RU" dirty="0">
                    <a:solidFill>
                      <a:srgbClr val="FF0000"/>
                    </a:solidFill>
                  </a:rPr>
                  <a:t>ы</a:t>
                </a:r>
                <a:r>
                  <a:rPr dirty="0" smtClean="0">
                    <a:solidFill>
                      <a:srgbClr val="FF0000"/>
                    </a:solidFill>
                  </a:rPr>
                  <a:t> </a:t>
                </a:r>
                <a:r>
                  <a:rPr dirty="0" err="1"/>
                  <a:t>две</a:t>
                </a:r>
                <a:r>
                  <a:rPr dirty="0"/>
                  <a:t> </a:t>
                </a:r>
                <a:r>
                  <a:rPr dirty="0" err="1"/>
                  <a:t>линии</a:t>
                </a:r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𝑀𝑡𝑟𝐵𝑇𝑁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dirty="0"/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𝑀𝑡𝑟𝐵𝑇𝑁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dirty="0"/>
                  <a:t/>
                </a:r>
                <a:br>
                  <a:rPr dirty="0"/>
                </a:br>
                <a:r>
                  <a:rPr dirty="0" err="1" smtClean="0"/>
                  <a:t>Диагностика</a:t>
                </a:r>
                <a:r>
                  <a:rPr dirty="0" smtClean="0"/>
                  <a:t> </a:t>
                </a:r>
                <a:r>
                  <a:rPr dirty="0" err="1" smtClean="0">
                    <a:solidFill>
                      <a:srgbClr val="FF0000"/>
                    </a:solidFill>
                  </a:rPr>
                  <a:t>линий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BTN </a:t>
                </a:r>
                <a:r>
                  <a:rPr dirty="0" err="1" smtClean="0"/>
                  <a:t>происходит</a:t>
                </a:r>
                <a:r>
                  <a:rPr dirty="0" smtClean="0"/>
                  <a:t> </a:t>
                </a:r>
                <a:r>
                  <a:rPr dirty="0" err="1"/>
                  <a:t>по</a:t>
                </a:r>
                <a:r>
                  <a:rPr dirty="0"/>
                  <a:t> </a:t>
                </a:r>
                <a:r>
                  <a:rPr dirty="0" err="1"/>
                  <a:t>молекулярным</a:t>
                </a:r>
                <a:r>
                  <a:rPr dirty="0"/>
                  <a:t> </a:t>
                </a:r>
                <a:r>
                  <a:rPr dirty="0" err="1" smtClean="0"/>
                  <a:t>маркерам</a:t>
                </a:r>
                <a:r>
                  <a:rPr lang="ru-RU" dirty="0" smtClean="0"/>
                  <a:t>,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включая </a:t>
                </a:r>
                <a:r>
                  <a:rPr dirty="0" err="1" smtClean="0"/>
                  <a:t>mtCOI</a:t>
                </a:r>
                <a:endParaRPr dirty="0"/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dirty="0"/>
                  <a:t> </a:t>
                </a:r>
                <a:r>
                  <a:rPr dirty="0" err="1"/>
                  <a:t>широко</a:t>
                </a:r>
                <a:r>
                  <a:rPr dirty="0"/>
                  <a:t> </a:t>
                </a:r>
                <a:r>
                  <a:rPr dirty="0" err="1"/>
                  <a:t>распространен</a:t>
                </a:r>
                <a:r>
                  <a:rPr dirty="0"/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и найден </a:t>
                </a:r>
                <a:r>
                  <a:rPr dirty="0" smtClean="0">
                    <a:solidFill>
                      <a:srgbClr val="FF0000"/>
                    </a:solidFill>
                  </a:rPr>
                  <a:t>у </a:t>
                </a:r>
                <a:r>
                  <a:rPr dirty="0" err="1">
                    <a:solidFill>
                      <a:srgbClr val="FF0000"/>
                    </a:solidFill>
                  </a:rPr>
                  <a:t>нескольких</a:t>
                </a:r>
                <a:r>
                  <a:rPr dirty="0">
                    <a:solidFill>
                      <a:srgbClr val="FF0000"/>
                    </a:solidFill>
                  </a:rPr>
                  <a:t> </a:t>
                </a:r>
                <a:r>
                  <a:rPr dirty="0" err="1">
                    <a:solidFill>
                      <a:srgbClr val="FF0000"/>
                    </a:solidFill>
                  </a:rPr>
                  <a:t>видов</a:t>
                </a:r>
                <a:r>
                  <a:rPr dirty="0">
                    <a:solidFill>
                      <a:srgbClr val="FF0000"/>
                    </a:solidFill>
                  </a:rPr>
                  <a:t> </a:t>
                </a:r>
                <a:r>
                  <a:rPr dirty="0" err="1" smtClean="0">
                    <a:solidFill>
                      <a:srgbClr val="FF0000"/>
                    </a:solidFill>
                  </a:rPr>
                  <a:t>мидий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в Атлантике и в </a:t>
                </a:r>
                <a:r>
                  <a:rPr lang="ru-RU" dirty="0" err="1" smtClean="0">
                    <a:solidFill>
                      <a:srgbClr val="FF0000"/>
                    </a:solidFill>
                  </a:rPr>
                  <a:t>Пацифике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 в обоих полушариях</a:t>
                </a:r>
                <a:endParaRPr lang="ru-RU" dirty="0" smtClean="0">
                  <a:solidFill>
                    <a:srgbClr val="FF0000"/>
                  </a:solidFill>
                  <a:latin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dirty="0"/>
                  <a:t>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отмечен только у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M.trossulus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dirty="0" smtClean="0">
                    <a:solidFill>
                      <a:srgbClr val="FF0000"/>
                    </a:solidFill>
                  </a:rPr>
                  <a:t>в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субарктике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4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583930" cy="3394710"/>
              </a:xfrm>
            </p:spPr>
            <p:txBody>
              <a:bodyPr>
                <a:normAutofit fontScale="92500"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ru-RU" b="0" i="0" smtClean="0">
                        <a:latin typeface="Cambria Math"/>
                      </a:rPr>
                      <m:t>Линии </m:t>
                    </m:r>
                    <m:r>
                      <a:rPr lang="ru-RU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-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самостоятельные виды одноклеточных паразитов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dirty="0"/>
                  <a:t>Для анализа их связей со </a:t>
                </a:r>
                <a:r>
                  <a:rPr lang="ru-RU" dirty="0" smtClean="0"/>
                  <a:t>средой, включая организм мидии-хозяина </a:t>
                </a:r>
                <a:r>
                  <a:rPr lang="ru-RU" dirty="0"/>
                  <a:t>применим концептуальный аппарат экологии</a:t>
                </a:r>
              </a:p>
              <a:p>
                <a:pPr lvl="0"/>
                <a:r>
                  <a:rPr lang="ru-RU" dirty="0" err="1"/>
                  <a:t>Для</a:t>
                </a:r>
                <a:r>
                  <a:rPr lang="ru-RU" dirty="0"/>
                  <a:t> </a:t>
                </a:r>
                <a:r>
                  <a:rPr lang="ru-RU" dirty="0" err="1"/>
                  <a:t>разных</a:t>
                </a:r>
                <a:r>
                  <a:rPr lang="ru-RU" dirty="0"/>
                  <a:t> </a:t>
                </a:r>
                <a:r>
                  <a:rPr lang="ru-RU" dirty="0" err="1"/>
                  <a:t>линий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lang="ru-RU" dirty="0"/>
                  <a:t> </a:t>
                </a:r>
                <a:r>
                  <a:rPr lang="ru-RU" dirty="0" err="1"/>
                  <a:t>можно</a:t>
                </a:r>
                <a:r>
                  <a:rPr lang="ru-RU" dirty="0"/>
                  <a:t> </a:t>
                </a:r>
                <a:r>
                  <a:rPr lang="ru-RU" dirty="0" err="1"/>
                  <a:t>описать</a:t>
                </a:r>
                <a:r>
                  <a:rPr lang="ru-RU" dirty="0"/>
                  <a:t> </a:t>
                </a:r>
                <a:r>
                  <a:rPr lang="ru-RU" dirty="0" err="1"/>
                  <a:t>их</a:t>
                </a:r>
                <a:r>
                  <a:rPr lang="ru-RU" dirty="0"/>
                  <a:t> </a:t>
                </a:r>
                <a:r>
                  <a:rPr lang="ru-RU" dirty="0" err="1"/>
                  <a:t>экологические</a:t>
                </a:r>
                <a:r>
                  <a:rPr lang="ru-RU" dirty="0"/>
                  <a:t> </a:t>
                </a:r>
                <a:r>
                  <a:rPr lang="ru-RU" dirty="0" err="1"/>
                  <a:t>ниши</a:t>
                </a:r>
                <a:r>
                  <a:rPr lang="ru-RU" dirty="0"/>
                  <a:t>, </a:t>
                </a:r>
                <a:r>
                  <a:rPr lang="ru-RU" dirty="0" err="1"/>
                  <a:t>т.е</a:t>
                </a:r>
                <a:r>
                  <a:rPr lang="ru-RU" dirty="0"/>
                  <a:t>. выявить связи со средовыми предикторами,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включая характеристики популяций хозяев</a:t>
                </a:r>
                <a:r>
                  <a:rPr lang="ru-RU" dirty="0" smtClean="0"/>
                  <a:t>, как </a:t>
                </a:r>
                <a:r>
                  <a:rPr lang="ru-RU" dirty="0"/>
                  <a:t>это делается при построении моделей ниш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«обычных» видов</a:t>
                </a:r>
                <a:endParaRPr lang="ru-RU" dirty="0">
                  <a:solidFill>
                    <a:srgbClr val="FF0000"/>
                  </a:solidFill>
                </a:endParaRPr>
              </a:p>
              <a:p>
                <a:pPr lvl="0"/>
                <a:r>
                  <a:rPr lang="ru-RU" dirty="0" err="1"/>
                  <a:t>Для</a:t>
                </a:r>
                <a:r>
                  <a:rPr lang="ru-RU" dirty="0"/>
                  <a:t> </a:t>
                </a:r>
                <a:r>
                  <a:rPr lang="ru-RU" dirty="0" err="1"/>
                  <a:t>разных</a:t>
                </a:r>
                <a:r>
                  <a:rPr lang="ru-RU" dirty="0"/>
                  <a:t> </a:t>
                </a:r>
                <a:r>
                  <a:rPr lang="ru-RU" dirty="0" err="1"/>
                  <a:t>линий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lang="ru-RU" dirty="0"/>
                  <a:t> можно </a:t>
                </a:r>
                <a:r>
                  <a:rPr lang="ru-RU" dirty="0" smtClean="0"/>
                  <a:t>изучить </a:t>
                </a:r>
                <a:r>
                  <a:rPr lang="ru-RU" dirty="0"/>
                  <a:t>влияние на организм хозяина, как это делается для </a:t>
                </a:r>
                <a:r>
                  <a:rPr lang="ru-RU" dirty="0">
                    <a:solidFill>
                      <a:srgbClr val="FF0000"/>
                    </a:solidFill>
                  </a:rPr>
                  <a:t>«обычных»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паразитов</a:t>
                </a: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583930" cy="3394710"/>
              </a:xfrm>
              <a:blipFill rotWithShape="1">
                <a:blip r:embed="rId2"/>
                <a:stretch>
                  <a:fillRect l="-781" t="-1077" r="-1563" b="-10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lvl="0"/>
                <a:r>
                  <a:rPr dirty="0" err="1"/>
                  <a:t>Повышенная</a:t>
                </a:r>
                <a:r>
                  <a:rPr dirty="0"/>
                  <a:t> </a:t>
                </a:r>
                <a:r>
                  <a:rPr dirty="0" err="1"/>
                  <a:t>частота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dirty="0"/>
                  <a:t>, </a:t>
                </a:r>
                <a:r>
                  <a:rPr dirty="0" err="1"/>
                  <a:t>как</a:t>
                </a:r>
                <a:r>
                  <a:rPr dirty="0"/>
                  <a:t> </a:t>
                </a:r>
                <a:r>
                  <a:rPr dirty="0" err="1"/>
                  <a:t>онкологического</a:t>
                </a:r>
                <a:r>
                  <a:rPr dirty="0"/>
                  <a:t> </a:t>
                </a:r>
                <a:r>
                  <a:rPr dirty="0" err="1"/>
                  <a:t>заболевания</a:t>
                </a:r>
                <a:r>
                  <a:rPr dirty="0"/>
                  <a:t>, </a:t>
                </a:r>
                <a:r>
                  <a:rPr dirty="0" err="1"/>
                  <a:t>должна</a:t>
                </a:r>
                <a:r>
                  <a:rPr dirty="0"/>
                  <a:t> </a:t>
                </a:r>
                <a:r>
                  <a:rPr dirty="0" err="1"/>
                  <a:t>коррелировать</a:t>
                </a:r>
                <a:r>
                  <a:rPr dirty="0"/>
                  <a:t> с </a:t>
                </a:r>
                <a:r>
                  <a:rPr dirty="0" err="1"/>
                  <a:t>уровнем</a:t>
                </a:r>
                <a:r>
                  <a:rPr dirty="0"/>
                  <a:t> </a:t>
                </a:r>
                <a:r>
                  <a:rPr dirty="0" err="1"/>
                  <a:t>стресса</a:t>
                </a:r>
                <a:r>
                  <a:rPr dirty="0"/>
                  <a:t>, </a:t>
                </a:r>
                <a:r>
                  <a:rPr dirty="0" err="1"/>
                  <a:t>понижающего</a:t>
                </a:r>
                <a:r>
                  <a:rPr dirty="0"/>
                  <a:t> </a:t>
                </a:r>
                <a:r>
                  <a:rPr dirty="0" err="1"/>
                  <a:t>иммунитет</a:t>
                </a:r>
                <a:r>
                  <a:rPr dirty="0"/>
                  <a:t> </a:t>
                </a:r>
                <a:r>
                  <a:rPr dirty="0" err="1"/>
                  <a:t>мидий</a:t>
                </a:r>
                <a:r>
                  <a:rPr dirty="0"/>
                  <a:t>.</a:t>
                </a:r>
              </a:p>
              <a:p>
                <a:pPr lvl="0"/>
                <a:r>
                  <a:rPr dirty="0" err="1"/>
                  <a:t>Линии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dirty="0"/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dirty="0"/>
                  <a:t> </a:t>
                </a:r>
                <a:r>
                  <a:rPr dirty="0" err="1"/>
                  <a:t>будучи</a:t>
                </a:r>
                <a:r>
                  <a:rPr dirty="0"/>
                  <a:t> </a:t>
                </a:r>
                <a:r>
                  <a:rPr lang="ru-RU" dirty="0" smtClean="0"/>
                  <a:t>по происхождению клетками </a:t>
                </a:r>
                <a:r>
                  <a:rPr dirty="0" smtClean="0"/>
                  <a:t> </a:t>
                </a:r>
                <a:r>
                  <a:rPr dirty="0" err="1"/>
                  <a:t>одного</a:t>
                </a:r>
                <a:r>
                  <a:rPr dirty="0"/>
                  <a:t> </a:t>
                </a:r>
                <a:r>
                  <a:rPr lang="ru-RU" dirty="0" smtClean="0"/>
                  <a:t>«родительского» </a:t>
                </a:r>
                <a:r>
                  <a:rPr dirty="0" err="1" smtClean="0"/>
                  <a:t>вида</a:t>
                </a:r>
                <a:r>
                  <a:rPr dirty="0" smtClean="0"/>
                  <a:t> </a:t>
                </a:r>
                <a:r>
                  <a:rPr dirty="0"/>
                  <a:t>(</a:t>
                </a:r>
                <a:r>
                  <a:rPr i="1" dirty="0" err="1"/>
                  <a:t>M.trossulus</a:t>
                </a:r>
                <a:r>
                  <a:rPr dirty="0"/>
                  <a:t>) </a:t>
                </a:r>
                <a:r>
                  <a:rPr lang="ru-RU" dirty="0" smtClean="0">
                    <a:solidFill>
                      <a:srgbClr val="FF0000"/>
                    </a:solidFill>
                  </a:rPr>
                  <a:t>сходного эволюционного возраста (молекулярной дивергенции) </a:t>
                </a:r>
                <a:r>
                  <a:rPr dirty="0" err="1" smtClean="0"/>
                  <a:t>должны</a:t>
                </a:r>
                <a:r>
                  <a:rPr dirty="0" smtClean="0"/>
                  <a:t> </a:t>
                </a:r>
                <a:r>
                  <a:rPr dirty="0" err="1"/>
                  <a:t>иметь</a:t>
                </a:r>
                <a:r>
                  <a:rPr dirty="0"/>
                  <a:t> </a:t>
                </a:r>
                <a:r>
                  <a:rPr dirty="0" err="1"/>
                  <a:t>сходные</a:t>
                </a:r>
                <a:r>
                  <a:rPr dirty="0"/>
                  <a:t> </a:t>
                </a:r>
                <a:r>
                  <a:rPr dirty="0" err="1"/>
                  <a:t>связи</a:t>
                </a:r>
                <a:r>
                  <a:rPr dirty="0"/>
                  <a:t> с </a:t>
                </a:r>
                <a:r>
                  <a:rPr dirty="0" err="1"/>
                  <a:t>факторами</a:t>
                </a:r>
                <a:r>
                  <a:rPr dirty="0"/>
                  <a:t> </a:t>
                </a:r>
                <a:r>
                  <a:rPr dirty="0" err="1"/>
                  <a:t>среды</a:t>
                </a:r>
                <a:r>
                  <a:rPr dirty="0"/>
                  <a:t>.</a:t>
                </a:r>
              </a:p>
              <a:p>
                <a:pPr lvl="0"/>
                <a:r>
                  <a:rPr dirty="0" err="1"/>
                  <a:t>Подобно</a:t>
                </a:r>
                <a:r>
                  <a:rPr dirty="0"/>
                  <a:t> </a:t>
                </a:r>
                <a:r>
                  <a:rPr dirty="0" err="1"/>
                  <a:t>другим</a:t>
                </a:r>
                <a:r>
                  <a:rPr dirty="0"/>
                  <a:t> </a:t>
                </a:r>
                <a:r>
                  <a:rPr dirty="0" err="1"/>
                  <a:t>паразитам</a:t>
                </a:r>
                <a:r>
                  <a:rPr dirty="0"/>
                  <a:t>, </a:t>
                </a:r>
                <a:r>
                  <a:rPr dirty="0" err="1"/>
                  <a:t>клетки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dirty="0"/>
                  <a:t> </a:t>
                </a:r>
                <a:r>
                  <a:rPr dirty="0" err="1"/>
                  <a:t>должны</a:t>
                </a:r>
                <a:r>
                  <a:rPr dirty="0"/>
                  <a:t> </a:t>
                </a:r>
                <a:r>
                  <a:rPr dirty="0" err="1"/>
                  <a:t>манипулировать</a:t>
                </a:r>
                <a:r>
                  <a:rPr dirty="0"/>
                  <a:t> </a:t>
                </a:r>
                <a:r>
                  <a:rPr dirty="0" err="1"/>
                  <a:t>хозяином</a:t>
                </a:r>
                <a:r>
                  <a:rPr dirty="0"/>
                  <a:t>, </a:t>
                </a:r>
                <a:r>
                  <a:rPr dirty="0" err="1"/>
                  <a:t>увеличивая</a:t>
                </a:r>
                <a:r>
                  <a:rPr dirty="0"/>
                  <a:t> </a:t>
                </a:r>
                <a:r>
                  <a:rPr dirty="0" err="1"/>
                  <a:t>приток</a:t>
                </a:r>
                <a:r>
                  <a:rPr dirty="0"/>
                  <a:t> </a:t>
                </a:r>
                <a:r>
                  <a:rPr dirty="0" err="1"/>
                  <a:t>ресурсов</a:t>
                </a:r>
                <a:r>
                  <a:rPr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2513" r="-8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BTN в окрестностях Магадана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Почему Магадан?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Единственное место где с «уловимой» частотой представлены обе линии </a:t>
            </a:r>
            <a:r>
              <a:rPr lang="en-US" dirty="0" smtClean="0">
                <a:solidFill>
                  <a:srgbClr val="FF0000"/>
                </a:solidFill>
              </a:rPr>
              <a:t>BTN, BTN1 </a:t>
            </a:r>
            <a:r>
              <a:rPr lang="ru-RU" dirty="0" smtClean="0">
                <a:solidFill>
                  <a:srgbClr val="FF0000"/>
                </a:solidFill>
              </a:rPr>
              <a:t>и </a:t>
            </a:r>
            <a:r>
              <a:rPr lang="en-US" dirty="0" smtClean="0">
                <a:solidFill>
                  <a:srgbClr val="FF0000"/>
                </a:solidFill>
              </a:rPr>
              <a:t>BTN2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/>
              <a:t>Представлен </a:t>
            </a:r>
            <a:r>
              <a:rPr lang="ru-RU" dirty="0"/>
              <a:t>только один вид мидий </a:t>
            </a:r>
            <a:r>
              <a:rPr lang="ru-RU" i="1" dirty="0" err="1"/>
              <a:t>Mytilus</a:t>
            </a:r>
            <a:r>
              <a:rPr lang="ru-RU" i="1" dirty="0"/>
              <a:t> </a:t>
            </a:r>
            <a:r>
              <a:rPr lang="ru-RU" i="1" dirty="0" err="1"/>
              <a:t>trossulus</a:t>
            </a:r>
            <a:endParaRPr lang="ru-RU" i="1" dirty="0"/>
          </a:p>
          <a:p>
            <a:pPr lvl="0"/>
            <a:r>
              <a:rPr lang="ru-RU" dirty="0" smtClean="0"/>
              <a:t>М</a:t>
            </a:r>
            <a:r>
              <a:rPr dirty="0" err="1" smtClean="0"/>
              <a:t>идий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0000"/>
                </a:solidFill>
              </a:rPr>
              <a:t>много, встречаются в контрастных местообитаниях 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4" name="Picture 1" descr="KISS_2025_PPTX_presentation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70000"/>
            <a:ext cx="4038600" cy="322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1084</Words>
  <Application>Microsoft Office PowerPoint</Application>
  <PresentationFormat>Экран (16:9)</PresentationFormat>
  <Paragraphs>154</Paragraphs>
  <Slides>33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4" baseType="lpstr">
      <vt:lpstr>Office Theme</vt:lpstr>
      <vt:lpstr>Экологические аспекты распространения трансмиссивной неоплазии двустворчатых моллюсков (BTN) в поселениях мидий Тауйской губы Охотского моря</vt:lpstr>
      <vt:lpstr>Bivalvia Transmissible Neoplasia (BTN) — Заразный рак у двустворчатых моллюсков</vt:lpstr>
      <vt:lpstr>Клиническая картина заражения BTN у мидий</vt:lpstr>
      <vt:lpstr>Диагностика неоплазии с помощью проточной цитометрии</vt:lpstr>
      <vt:lpstr>Две эволюционные линии BTN у Mytilus trossulus</vt:lpstr>
      <vt:lpstr>Что мы понимаем под экологическими аспектами распространения BTN</vt:lpstr>
      <vt:lpstr>Возможные ожидания</vt:lpstr>
      <vt:lpstr>BTN в окрестностях Магадана</vt:lpstr>
      <vt:lpstr>Почему Магадан?</vt:lpstr>
      <vt:lpstr>Mytilus trossulus в окрестностях Магадана</vt:lpstr>
      <vt:lpstr>Обследованные точки</vt:lpstr>
      <vt:lpstr>Частота BTN в окрестностях Магадана</vt:lpstr>
      <vt:lpstr>Связь частоты BTN1 и BTN2 с факторами среды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Регрессионная модель</vt:lpstr>
      <vt:lpstr>Регрессионная модель предикторы значимо влияют на заболеваемость BTN1 и не влияют на заболеваемость BTN2</vt:lpstr>
      <vt:lpstr>Предсказание модели</vt:lpstr>
      <vt:lpstr>Предсказание модели</vt:lpstr>
      <vt:lpstr>Предсказание модели</vt:lpstr>
      <vt:lpstr>Экологические ниши BTN</vt:lpstr>
      <vt:lpstr>Влияние BTN на хозяина</vt:lpstr>
      <vt:lpstr>Показатели жизненных функций мидий</vt:lpstr>
      <vt:lpstr>BTN и репродуктивный статус хозяина</vt:lpstr>
      <vt:lpstr>Зависимость частоты нарушения развития гонад от степени развития заболевания</vt:lpstr>
      <vt:lpstr>Пердсказание модели</vt:lpstr>
      <vt:lpstr>Влияние BTN на рост моллюсков</vt:lpstr>
      <vt:lpstr>Влияние BTN на рост моллюсков</vt:lpstr>
      <vt:lpstr>Разные стратегии у BTN1 и BTN2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lastModifiedBy>admin</cp:lastModifiedBy>
  <cp:revision>17</cp:revision>
  <dcterms:created xsi:type="dcterms:W3CDTF">2025-09-25T13:07:51Z</dcterms:created>
  <dcterms:modified xsi:type="dcterms:W3CDTF">2025-09-25T16:04:51Z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>officedown::rpptx_document</vt:lpwstr>
  </property>
  <property fmtid="{D5CDD505-2E9C-101B-9397-08002B2CF9AE}" pid="4" name="ICV">
    <vt:lpwstr>8524690C61CA46C08B8B4E87C3281351_12</vt:lpwstr>
  </property>
  <property fmtid="{D5CDD505-2E9C-101B-9397-08002B2CF9AE}" pid="5" name="KSOProductBuildVer">
    <vt:lpwstr>1049-12.2.0.22549</vt:lpwstr>
  </property>
</Properties>
</file>